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1791" r:id="rId2"/>
    <p:sldId id="1793" r:id="rId3"/>
    <p:sldId id="1825" r:id="rId4"/>
    <p:sldId id="1826" r:id="rId5"/>
    <p:sldId id="1807" r:id="rId6"/>
    <p:sldId id="1808" r:id="rId7"/>
    <p:sldId id="1809" r:id="rId8"/>
    <p:sldId id="1810" r:id="rId9"/>
    <p:sldId id="1827" r:id="rId10"/>
    <p:sldId id="1828" r:id="rId11"/>
    <p:sldId id="1829" r:id="rId12"/>
    <p:sldId id="1830" r:id="rId13"/>
    <p:sldId id="1831" r:id="rId14"/>
    <p:sldId id="1832" r:id="rId15"/>
    <p:sldId id="1833" r:id="rId16"/>
    <p:sldId id="1814" r:id="rId17"/>
    <p:sldId id="1815" r:id="rId18"/>
    <p:sldId id="638" r:id="rId19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4">
          <p15:clr>
            <a:srgbClr val="A4A3A4"/>
          </p15:clr>
        </p15:guide>
        <p15:guide id="2" pos="38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45396"/>
    <a:srgbClr val="203864"/>
    <a:srgbClr val="183884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21" autoAdjust="0"/>
    <p:restoredTop sz="60143" autoAdjust="0"/>
  </p:normalViewPr>
  <p:slideViewPr>
    <p:cSldViewPr snapToGrid="0">
      <p:cViewPr varScale="1">
        <p:scale>
          <a:sx n="60" d="100"/>
          <a:sy n="60" d="100"/>
        </p:scale>
        <p:origin x="2276" y="56"/>
      </p:cViewPr>
      <p:guideLst>
        <p:guide orient="horz" pos="2244"/>
        <p:guide pos="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BA54D-14EB-4B12-A540-E5DF87FA1F77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C2B15-0724-4EA6-B6FE-9C04A1EE36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665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完成路径采样后，下一步任务就是学习图路径中的信息并转化为向量表示，这是</a:t>
            </a:r>
            <a:r>
              <a:rPr kumimoji="1" lang="en-US" altLang="zh-CN" dirty="0"/>
              <a:t>Path-Transformer</a:t>
            </a:r>
            <a:r>
              <a:rPr kumimoji="1" lang="zh-CN" altLang="en-US" dirty="0"/>
              <a:t>路径编码模块的任务。注意到</a:t>
            </a:r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在学习的过程中相比于近距离的局部邻域，图路径中蕴含的长距离依赖反应的是实体之间间接的联系，容易丢失，因此</a:t>
            </a:r>
            <a:r>
              <a:rPr lang="en-US" altLang="zh-CN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TKGE-PN</a:t>
            </a:r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Path-Transformer</a:t>
            </a:r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模块，提出了一个掩蔽实体关系预测任务，</a:t>
            </a:r>
            <a:r>
              <a:rPr lang="zh-CN" altLang="en-US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随机遮蔽路径中的实体或者关系，尝试根据上下文进行还原。</a:t>
            </a:r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通过随机地进行掩蔽，模型无法再单纯地依赖某个特定的图路径元素；通过对掩蔽的元素进行预测，模型也确保了信息不会丢失。基于掩蔽实体关系预测任务，模型实现了对图路径中长短距离依赖信息的平衡。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887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988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首先，为了充分建模实体和关系之间的交互，提高模型的表达能力，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787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首先，为了充分建模实体和关系之间的交互，提高模型的表达能力，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075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836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710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971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224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961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824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453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首先，为了充分建模实体和关系之间的交互，提高模型的表达能力，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253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首先，为了充分建模实体和关系之间的交互，提高模型的表达能力，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383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906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我们计划通过图路径来学习实体间的长距离依赖，所以模型的第一部任务就是进行图路径的采样，为了提高知识图谱补全的性能，我们需要采样到高质量的图路径。什么样的图路径是高质量的？因为我们要学习长距离的依赖，那么我们认为如果采样到的图路径相对于起始节点走到越远，即路径的深度越深，则图路径中蕴含的长距离依赖越多，所以我们倾向于采样到更深的路径。在采样算法中，我们引入了深度偏差来控制这一点，一个节点它离起始节点的距离越远，则被采样到的概率越大。另外，我们认为节点度数越高的实体蕴含的信息越重要，所以在计算采样概率时又额外引入了节点度数偏差，度数越高的实体被选中的概率越大，最终在两个偏差的共同作用下，完成高质量的图路径采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37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-j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不含Logo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s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不含Logo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-OK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75" y="0"/>
            <a:ext cx="12188825" cy="685800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3" y="5480756"/>
            <a:ext cx="12191992" cy="137724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12192000" cy="1980462"/>
          </a:xfrm>
          <a:prstGeom prst="rect">
            <a:avLst/>
          </a:prstGeom>
          <a:blipFill dpi="0" rotWithShape="1">
            <a:blip r:embed="rId3" cstate="screen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8374" y="365126"/>
            <a:ext cx="10385425" cy="647698"/>
          </a:xfrm>
        </p:spPr>
        <p:txBody>
          <a:bodyPr>
            <a:normAutofit/>
          </a:bodyPr>
          <a:lstStyle>
            <a:lvl1pPr>
              <a:defRPr lang="zh-CN" altLang="en-US" sz="4000" b="1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F40D-352A-477C-8E6E-10BC0DC7FC89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E01E3-2D55-4D7E-A94F-BF46676B975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968375" y="1012825"/>
            <a:ext cx="79248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80170" y="284957"/>
            <a:ext cx="808036" cy="808036"/>
          </a:xfrm>
          <a:prstGeom prst="rect">
            <a:avLst/>
          </a:prstGeom>
        </p:spPr>
      </p:pic>
      <p:sp>
        <p:nvSpPr>
          <p:cNvPr id="16" name="内容占位符 2"/>
          <p:cNvSpPr>
            <a:spLocks noGrp="1"/>
          </p:cNvSpPr>
          <p:nvPr>
            <p:ph idx="1"/>
          </p:nvPr>
        </p:nvSpPr>
        <p:spPr>
          <a:xfrm>
            <a:off x="968374" y="1377949"/>
            <a:ext cx="10385426" cy="479901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11429615" y="122881"/>
            <a:ext cx="601896" cy="114043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背景-OK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75" y="0"/>
            <a:ext cx="12188825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5695" y="344170"/>
            <a:ext cx="3081655" cy="8724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06850" y="380365"/>
            <a:ext cx="836930" cy="83629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165600" cy="1143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4670" y="92075"/>
            <a:ext cx="2675890" cy="75755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D963945-3B01-4F00-A86C-79CC7D874B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883787"/>
            <a:ext cx="3403600" cy="107950"/>
          </a:xfrm>
          <a:prstGeom prst="rect">
            <a:avLst/>
          </a:prstGeom>
          <a:solidFill>
            <a:srgbClr val="145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3360738" y="934587"/>
            <a:ext cx="2692400" cy="0"/>
          </a:xfrm>
          <a:prstGeom prst="line">
            <a:avLst/>
          </a:prstGeom>
          <a:ln w="28575">
            <a:solidFill>
              <a:srgbClr val="1453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C:\Users\len\Desktop\7-140129231040534.png"/>
          <p:cNvPicPr/>
          <p:nvPr userDrawn="1"/>
        </p:nvPicPr>
        <p:blipFill rotWithShape="1">
          <a:blip r:embed="rId2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6" y="142431"/>
            <a:ext cx="648000" cy="64800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D963945-3B01-4F00-A86C-79CC7D874B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883787"/>
            <a:ext cx="3403600" cy="107950"/>
          </a:xfrm>
          <a:prstGeom prst="rect">
            <a:avLst/>
          </a:prstGeom>
          <a:solidFill>
            <a:srgbClr val="145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3360738" y="934587"/>
            <a:ext cx="2692400" cy="0"/>
          </a:xfrm>
          <a:prstGeom prst="line">
            <a:avLst/>
          </a:prstGeom>
          <a:ln w="28575">
            <a:solidFill>
              <a:srgbClr val="1453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4670" y="92075"/>
            <a:ext cx="2675890" cy="7575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45" y="57150"/>
            <a:ext cx="836930" cy="83629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背景-s"/>
          <p:cNvPicPr>
            <a:picLocks noChangeAspect="1"/>
          </p:cNvPicPr>
          <p:nvPr userDrawn="1"/>
        </p:nvPicPr>
        <p:blipFill rotWithShape="1">
          <a:blip r:embed="rId17"/>
          <a:srcRect b="85073"/>
          <a:stretch/>
        </p:blipFill>
        <p:spPr>
          <a:xfrm>
            <a:off x="0" y="0"/>
            <a:ext cx="12192000" cy="1023730"/>
          </a:xfrm>
          <a:prstGeom prst="rect">
            <a:avLst/>
          </a:prstGeom>
        </p:spPr>
      </p:pic>
      <p:pic>
        <p:nvPicPr>
          <p:cNvPr id="2" name="图片 1" descr="背景-s">
            <a:extLst>
              <a:ext uri="{FF2B5EF4-FFF2-40B4-BE49-F238E27FC236}">
                <a16:creationId xmlns:a16="http://schemas.microsoft.com/office/drawing/2014/main" id="{ED271E96-AC7B-C026-43B0-3069A881F1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t="76522"/>
          <a:stretch/>
        </p:blipFill>
        <p:spPr>
          <a:xfrm>
            <a:off x="0" y="5247860"/>
            <a:ext cx="12192000" cy="161013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5"/>
          <p:cNvSpPr txBox="1">
            <a:spLocks noChangeArrowheads="1"/>
          </p:cNvSpPr>
          <p:nvPr/>
        </p:nvSpPr>
        <p:spPr bwMode="auto">
          <a:xfrm>
            <a:off x="5228" y="2016099"/>
            <a:ext cx="12186772" cy="1261018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lIns="91324" tIns="45679" rIns="91324" bIns="45679">
            <a:noAutofit/>
          </a:bodyPr>
          <a:lstStyle/>
          <a:p>
            <a:pPr algn="ctr" defTabSz="913130">
              <a:lnSpc>
                <a:spcPct val="130000"/>
              </a:lnSpc>
              <a:defRPr/>
            </a:pPr>
            <a:r>
              <a:rPr lang="zh-CN" altLang="en-US" sz="4800" b="1" dirty="0">
                <a:ln w="3175">
                  <a:solidFill>
                    <a:srgbClr val="C00000"/>
                  </a:solidFill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4800" b="1" dirty="0">
                <a:ln w="3175">
                  <a:solidFill>
                    <a:srgbClr val="C00000"/>
                  </a:solidFill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sz="4800" b="1" dirty="0">
                <a:ln w="3175">
                  <a:solidFill>
                    <a:srgbClr val="C00000"/>
                  </a:solidFill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的知识图谱补全算法研究</a:t>
            </a:r>
          </a:p>
        </p:txBody>
      </p:sp>
      <p:sp>
        <p:nvSpPr>
          <p:cNvPr id="3" name="矩形 2"/>
          <p:cNvSpPr/>
          <p:nvPr/>
        </p:nvSpPr>
        <p:spPr>
          <a:xfrm>
            <a:off x="1130302" y="3175733"/>
            <a:ext cx="9931395" cy="45719"/>
          </a:xfrm>
          <a:prstGeom prst="rect">
            <a:avLst/>
          </a:prstGeom>
          <a:solidFill>
            <a:srgbClr val="000064"/>
          </a:solidFill>
          <a:ln w="0">
            <a:solidFill>
              <a:srgbClr val="0728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4" tIns="45679" rIns="91324" bIns="45679" rtlCol="0" anchor="ctr"/>
          <a:lstStyle/>
          <a:p>
            <a:pPr algn="ctr" defTabSz="456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65" dirty="0">
              <a:solidFill>
                <a:srgbClr val="183884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文本框 1"/>
          <p:cNvSpPr txBox="1"/>
          <p:nvPr/>
        </p:nvSpPr>
        <p:spPr>
          <a:xfrm>
            <a:off x="0" y="5927942"/>
            <a:ext cx="12186771" cy="670037"/>
          </a:xfrm>
          <a:prstGeom prst="rect">
            <a:avLst/>
          </a:prstGeom>
          <a:noFill/>
        </p:spPr>
        <p:txBody>
          <a:bodyPr wrap="square" lIns="91324" tIns="45679" rIns="91324" bIns="45679" rtlCol="0">
            <a:spAutoFit/>
          </a:bodyPr>
          <a:lstStyle/>
          <a:p>
            <a:pPr algn="ctr" defTabSz="456565">
              <a:lnSpc>
                <a:spcPct val="130000"/>
              </a:lnSpc>
            </a:pP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04450" y="3250872"/>
            <a:ext cx="3057247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algn="r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2800" b="1" dirty="0">
                <a:solidFill>
                  <a:srgbClr val="1838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硕士论文中期答辩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925164" y="4877929"/>
            <a:ext cx="4336444" cy="1120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algn="ctr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2800" b="1" dirty="0">
                <a:solidFill>
                  <a:srgbClr val="1838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r>
              <a:rPr kumimoji="1" lang="en-US" altLang="zh-CN" sz="2800" b="1" dirty="0">
                <a:solidFill>
                  <a:srgbClr val="1838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SY2121127</a:t>
            </a:r>
            <a:r>
              <a:rPr kumimoji="1" lang="zh-CN" altLang="en-US" sz="2800" b="1" dirty="0">
                <a:solidFill>
                  <a:srgbClr val="1838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朱桐</a:t>
            </a:r>
            <a:endParaRPr kumimoji="1" lang="en-US" altLang="zh-CN" sz="2800" b="1" dirty="0">
              <a:solidFill>
                <a:srgbClr val="18388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algn="ctr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2800" b="1" dirty="0">
                <a:solidFill>
                  <a:srgbClr val="1838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指导老师：谭火彬</a:t>
            </a:r>
          </a:p>
        </p:txBody>
      </p:sp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8220" y="136525"/>
            <a:ext cx="7882890" cy="119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30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论文工作成果</a:t>
            </a:r>
          </a:p>
          <a:p>
            <a:pPr marR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endParaRPr kumimoji="1" lang="zh-CN" altLang="en-US" sz="30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2440" y="4019550"/>
            <a:ext cx="2308860" cy="581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解决方案</a:t>
            </a:r>
            <a:endParaRPr lang="en-US" altLang="zh-CN" sz="2800" b="1" dirty="0">
              <a:solidFill>
                <a:srgbClr val="C0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4B160B-3B7D-AB4E-704F-7C2B25664A93}"/>
              </a:ext>
            </a:extLst>
          </p:cNvPr>
          <p:cNvSpPr txBox="1"/>
          <p:nvPr/>
        </p:nvSpPr>
        <p:spPr>
          <a:xfrm>
            <a:off x="472440" y="4601312"/>
            <a:ext cx="7185660" cy="1351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结合图路径和局部邻域的</a:t>
            </a:r>
            <a:r>
              <a:rPr lang="en-US" altLang="zh-CN" sz="20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Transformer</a:t>
            </a:r>
            <a:r>
              <a:rPr lang="zh-CN" altLang="en-US" sz="20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b="1" dirty="0">
              <a:solidFill>
                <a:srgbClr val="C00000"/>
              </a:solidFill>
              <a:latin typeface="微软雅黑" charset="0"/>
              <a:ea typeface="微软雅黑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en-US" altLang="zh-CN" sz="20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TKGE-PN</a:t>
            </a:r>
          </a:p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endParaRPr lang="zh-CN" altLang="en-US" sz="2800" b="1" dirty="0">
              <a:solidFill>
                <a:srgbClr val="C00000"/>
              </a:solidFill>
              <a:uFillTx/>
              <a:latin typeface="微软雅黑" charset="0"/>
              <a:ea typeface="微软雅黑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51C33F-A5D7-B872-27BF-A85C8523B0ED}"/>
              </a:ext>
            </a:extLst>
          </p:cNvPr>
          <p:cNvSpPr txBox="1"/>
          <p:nvPr/>
        </p:nvSpPr>
        <p:spPr>
          <a:xfrm>
            <a:off x="294640" y="1459097"/>
            <a:ext cx="5090160" cy="1336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3230" lvl="1" indent="-443230" algn="l" fontAlgn="base">
              <a:lnSpc>
                <a:spcPct val="150000"/>
              </a:lnSpc>
              <a:buClr>
                <a:srgbClr val="183884"/>
              </a:buClr>
              <a:buSzTx/>
              <a:buFont typeface="Wingdings" panose="05000000000000000000" pitchFamily="2" charset="2"/>
              <a:buChar char="Q"/>
            </a:pP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现存的问题 </a:t>
            </a:r>
          </a:p>
          <a:p>
            <a:pPr marL="900430" lvl="2" indent="-443230" algn="l" fontAlgn="base">
              <a:lnSpc>
                <a:spcPct val="150000"/>
              </a:lnSpc>
              <a:buClr>
                <a:srgbClr val="183884"/>
              </a:buClr>
              <a:buSzTx/>
              <a:buFont typeface="Wingdings" panose="05000000000000000000" pitchFamily="2" charset="2"/>
              <a:buChar char="Q"/>
            </a:pPr>
            <a:r>
              <a:rPr lang="en-US" altLang="zh-CN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NATLP</a:t>
            </a:r>
            <a:r>
              <a:rPr lang="zh-CN" altLang="en-US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和图神经网络单纯利用局部邻域信息，对实体间的长距离依赖捕获不足</a:t>
            </a:r>
          </a:p>
        </p:txBody>
      </p:sp>
      <p:pic>
        <p:nvPicPr>
          <p:cNvPr id="4" name="图片 6">
            <a:extLst>
              <a:ext uri="{FF2B5EF4-FFF2-40B4-BE49-F238E27FC236}">
                <a16:creationId xmlns:a16="http://schemas.microsoft.com/office/drawing/2014/main" id="{BAA1B198-0D0F-3D38-B922-CB98F393B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80727"/>
            <a:ext cx="4875212" cy="59216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30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718F29B5-CB5B-F529-2944-2EBB8662A978}"/>
              </a:ext>
            </a:extLst>
          </p:cNvPr>
          <p:cNvGrpSpPr/>
          <p:nvPr/>
        </p:nvGrpSpPr>
        <p:grpSpPr>
          <a:xfrm>
            <a:off x="3518955" y="2112861"/>
            <a:ext cx="5514555" cy="3822918"/>
            <a:chOff x="4203701" y="2049870"/>
            <a:chExt cx="5514555" cy="382291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95085A0-3BEE-5273-CF50-22C043D4D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8343" y="2049870"/>
              <a:ext cx="3488107" cy="949017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ED6A95D-C3E7-03CF-2D49-D47C280FE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3701" y="3070612"/>
              <a:ext cx="5514555" cy="94901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DF78101-EC33-50E0-4627-AD8D008E8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1778" y="4230149"/>
              <a:ext cx="4621121" cy="1642639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998220" y="136525"/>
            <a:ext cx="7882890" cy="119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30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论文工作成果</a:t>
            </a:r>
          </a:p>
          <a:p>
            <a:pPr marR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endParaRPr kumimoji="1" lang="zh-CN" altLang="en-US" sz="30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7040" y="1168400"/>
            <a:ext cx="3415807" cy="581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解决方案</a:t>
            </a:r>
            <a:r>
              <a:rPr lang="en-US" altLang="zh-CN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-TKGE-PN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B1F1F1-AB0B-8496-149C-ABCF590AEA13}"/>
              </a:ext>
            </a:extLst>
          </p:cNvPr>
          <p:cNvSpPr txBox="1"/>
          <p:nvPr/>
        </p:nvSpPr>
        <p:spPr>
          <a:xfrm>
            <a:off x="447040" y="1750162"/>
            <a:ext cx="7185660" cy="441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基于有偏随机游走的图路径采样算法</a:t>
            </a:r>
            <a:endParaRPr lang="zh-CN" altLang="en-US" sz="2800" b="1" dirty="0">
              <a:solidFill>
                <a:srgbClr val="C00000"/>
              </a:solidFill>
              <a:uFillTx/>
              <a:latin typeface="微软雅黑" charset="0"/>
              <a:ea typeface="微软雅黑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11B753-1510-9353-432B-75396AA7C0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52" r="15190"/>
          <a:stretch/>
        </p:blipFill>
        <p:spPr>
          <a:xfrm>
            <a:off x="395483" y="2511374"/>
            <a:ext cx="3051621" cy="236620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A2A3191-1B55-E4AB-93B3-2F9C464030B1}"/>
              </a:ext>
            </a:extLst>
          </p:cNvPr>
          <p:cNvSpPr txBox="1"/>
          <p:nvPr/>
        </p:nvSpPr>
        <p:spPr>
          <a:xfrm>
            <a:off x="8355013" y="2752170"/>
            <a:ext cx="3709987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深度偏差控制路径深度。</a:t>
            </a:r>
          </a:p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节点度数偏差：度数越高的实体被选中的概率越大。</a:t>
            </a:r>
          </a:p>
        </p:txBody>
      </p:sp>
    </p:spTree>
    <p:extLst>
      <p:ext uri="{BB962C8B-B14F-4D97-AF65-F5344CB8AC3E}">
        <p14:creationId xmlns:p14="http://schemas.microsoft.com/office/powerpoint/2010/main" val="305412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8220" y="136525"/>
            <a:ext cx="7882890" cy="119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30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论文工作成果</a:t>
            </a:r>
          </a:p>
          <a:p>
            <a:pPr marR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endParaRPr kumimoji="1" lang="zh-CN" altLang="en-US" sz="30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7040" y="1168400"/>
            <a:ext cx="3415807" cy="581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解决方案</a:t>
            </a:r>
            <a:r>
              <a:rPr lang="en-US" altLang="zh-CN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-TKGE-PN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B1F1F1-AB0B-8496-149C-ABCF590AEA13}"/>
              </a:ext>
            </a:extLst>
          </p:cNvPr>
          <p:cNvSpPr txBox="1"/>
          <p:nvPr/>
        </p:nvSpPr>
        <p:spPr>
          <a:xfrm>
            <a:off x="447040" y="1750162"/>
            <a:ext cx="7185660" cy="441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en-US" altLang="zh-CN" sz="20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Path-Transformer </a:t>
            </a:r>
            <a:r>
              <a:rPr lang="zh-CN" altLang="en-US" sz="20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路径编码模块</a:t>
            </a:r>
            <a:endParaRPr lang="zh-CN" altLang="en-US" sz="2800" b="1" dirty="0">
              <a:solidFill>
                <a:srgbClr val="C00000"/>
              </a:solidFill>
              <a:uFillTx/>
              <a:latin typeface="微软雅黑" charset="0"/>
              <a:ea typeface="微软雅黑" charset="0"/>
            </a:endParaRPr>
          </a:p>
        </p:txBody>
      </p:sp>
      <p:pic>
        <p:nvPicPr>
          <p:cNvPr id="2" name="图片 6">
            <a:extLst>
              <a:ext uri="{FF2B5EF4-FFF2-40B4-BE49-F238E27FC236}">
                <a16:creationId xmlns:a16="http://schemas.microsoft.com/office/drawing/2014/main" id="{2816972B-7AB7-5CE8-F369-9A08FFCEF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871227"/>
            <a:ext cx="4875212" cy="59216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5765514-F8B7-A501-45B0-A8309539F875}"/>
              </a:ext>
            </a:extLst>
          </p:cNvPr>
          <p:cNvSpPr/>
          <p:nvPr/>
        </p:nvSpPr>
        <p:spPr>
          <a:xfrm>
            <a:off x="7023100" y="2603500"/>
            <a:ext cx="4292600" cy="17970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5B80B4-B9C4-2957-D493-1B41A32E9E50}"/>
              </a:ext>
            </a:extLst>
          </p:cNvPr>
          <p:cNvSpPr txBox="1"/>
          <p:nvPr/>
        </p:nvSpPr>
        <p:spPr>
          <a:xfrm>
            <a:off x="428060" y="2773840"/>
            <a:ext cx="5845740" cy="263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将采样到的图路径转换为向量表示</a:t>
            </a:r>
          </a:p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掩蔽实体关系预测任务</a:t>
            </a:r>
            <a:endParaRPr lang="en-US" altLang="zh-CN" sz="20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00430" lvl="2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16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随机遮蔽路径中的实体或者关系，尝试根据上下文进行还原</a:t>
            </a:r>
            <a:r>
              <a:rPr lang="zh-CN" altLang="en-US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00430" lvl="2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16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实现了对图路径中长短距离依赖信息的平衡</a:t>
            </a:r>
          </a:p>
        </p:txBody>
      </p:sp>
    </p:spTree>
    <p:extLst>
      <p:ext uri="{BB962C8B-B14F-4D97-AF65-F5344CB8AC3E}">
        <p14:creationId xmlns:p14="http://schemas.microsoft.com/office/powerpoint/2010/main" val="388247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8220" y="136525"/>
            <a:ext cx="7882890" cy="119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30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论文工作成果</a:t>
            </a:r>
          </a:p>
          <a:p>
            <a:pPr marR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endParaRPr kumimoji="1" lang="zh-CN" altLang="en-US" sz="30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7040" y="1168400"/>
            <a:ext cx="3415807" cy="581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解决方案</a:t>
            </a:r>
            <a:r>
              <a:rPr lang="en-US" altLang="zh-CN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-TKGE-PN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B1F1F1-AB0B-8496-149C-ABCF590AEA13}"/>
              </a:ext>
            </a:extLst>
          </p:cNvPr>
          <p:cNvSpPr txBox="1"/>
          <p:nvPr/>
        </p:nvSpPr>
        <p:spPr>
          <a:xfrm>
            <a:off x="447040" y="1750162"/>
            <a:ext cx="7185660" cy="441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en-US" altLang="zh-CN" sz="20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Neighbor-Transformer </a:t>
            </a:r>
            <a:r>
              <a:rPr lang="zh-CN" altLang="en-US" sz="20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局部邻域编码模块</a:t>
            </a:r>
            <a:endParaRPr lang="zh-CN" altLang="en-US" sz="2800" b="1" dirty="0">
              <a:solidFill>
                <a:srgbClr val="C00000"/>
              </a:solidFill>
              <a:uFillTx/>
              <a:latin typeface="微软雅黑" charset="0"/>
              <a:ea typeface="微软雅黑" charset="0"/>
            </a:endParaRPr>
          </a:p>
        </p:txBody>
      </p:sp>
      <p:pic>
        <p:nvPicPr>
          <p:cNvPr id="2" name="图片 6">
            <a:extLst>
              <a:ext uri="{FF2B5EF4-FFF2-40B4-BE49-F238E27FC236}">
                <a16:creationId xmlns:a16="http://schemas.microsoft.com/office/drawing/2014/main" id="{2816972B-7AB7-5CE8-F369-9A08FFCEF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871227"/>
            <a:ext cx="4875212" cy="59216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5765514-F8B7-A501-45B0-A8309539F875}"/>
              </a:ext>
            </a:extLst>
          </p:cNvPr>
          <p:cNvSpPr/>
          <p:nvPr/>
        </p:nvSpPr>
        <p:spPr>
          <a:xfrm>
            <a:off x="7035006" y="851637"/>
            <a:ext cx="4292600" cy="17201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5B80B4-B9C4-2957-D493-1B41A32E9E50}"/>
              </a:ext>
            </a:extLst>
          </p:cNvPr>
          <p:cNvSpPr txBox="1"/>
          <p:nvPr/>
        </p:nvSpPr>
        <p:spPr>
          <a:xfrm>
            <a:off x="428060" y="2773840"/>
            <a:ext cx="5845740" cy="124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综合采样到的图路径信息进行学习</a:t>
            </a:r>
            <a:endParaRPr lang="en-US" altLang="zh-CN" sz="20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00430" lvl="2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16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由于采样规则的限制，图路径覆盖了实体的局部邻域</a:t>
            </a:r>
            <a:endParaRPr lang="en-US" altLang="zh-CN" sz="16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00430" lvl="2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16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实现了局部邻域和图路径的结合</a:t>
            </a:r>
            <a:endParaRPr lang="en-US" altLang="zh-CN" sz="16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248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8220" y="136525"/>
            <a:ext cx="7882890" cy="119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30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论文工作成果</a:t>
            </a:r>
          </a:p>
          <a:p>
            <a:pPr marR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endParaRPr kumimoji="1" lang="zh-CN" altLang="en-US" sz="30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7040" y="1168400"/>
            <a:ext cx="3057247" cy="581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关键问题解决情况</a:t>
            </a:r>
            <a:endParaRPr lang="en-US" altLang="zh-CN" sz="2800" b="1" dirty="0">
              <a:solidFill>
                <a:srgbClr val="C0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5B80B4-B9C4-2957-D493-1B41A32E9E50}"/>
              </a:ext>
            </a:extLst>
          </p:cNvPr>
          <p:cNvSpPr txBox="1"/>
          <p:nvPr/>
        </p:nvSpPr>
        <p:spPr>
          <a:xfrm>
            <a:off x="250260" y="2157443"/>
            <a:ext cx="3877240" cy="2080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基于特征交互的</a:t>
            </a:r>
            <a:r>
              <a:rPr lang="en-US" altLang="zh-CN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输入信息构造</a:t>
            </a:r>
            <a:endParaRPr lang="en-US" altLang="zh-CN" sz="20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en-US" altLang="zh-CN" sz="16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NATLP</a:t>
            </a:r>
            <a:r>
              <a:rPr lang="zh-CN" altLang="en-US" sz="16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提出了关系特定的邻居实体信息构造，建模了关系对于实体传递信息的影响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C1842C-643D-3BFF-DB89-E177A6C5DFF1}"/>
              </a:ext>
            </a:extLst>
          </p:cNvPr>
          <p:cNvSpPr txBox="1"/>
          <p:nvPr/>
        </p:nvSpPr>
        <p:spPr>
          <a:xfrm>
            <a:off x="4187262" y="2157443"/>
            <a:ext cx="3877240" cy="2449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en-US" altLang="zh-CN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对于图结构信息的利用</a:t>
            </a:r>
            <a:endParaRPr lang="en-US" altLang="zh-CN" sz="20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en-US" altLang="zh-CN" sz="16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NATLP</a:t>
            </a:r>
            <a:r>
              <a:rPr lang="zh-CN" altLang="en-US" sz="16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6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sz="16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的自注意力机制进行了改造</a:t>
            </a:r>
            <a:endParaRPr lang="en-US" altLang="zh-CN" sz="16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en-US" altLang="zh-CN" sz="16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TKGE-PN</a:t>
            </a:r>
            <a:r>
              <a:rPr lang="zh-CN" altLang="en-US" sz="16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将图路径和局部邻域进行了结合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88C083-C998-2582-FF17-5622028983F6}"/>
              </a:ext>
            </a:extLst>
          </p:cNvPr>
          <p:cNvSpPr txBox="1"/>
          <p:nvPr/>
        </p:nvSpPr>
        <p:spPr>
          <a:xfrm>
            <a:off x="8124264" y="2157442"/>
            <a:ext cx="3877240" cy="2357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采样与模型训练策略</a:t>
            </a:r>
            <a:endParaRPr lang="en-US" altLang="zh-CN" sz="20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16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掩蔽实体关系预测任务增强了模型从图路径中学习信息的能力</a:t>
            </a:r>
            <a:endParaRPr lang="en-US" altLang="zh-CN" sz="16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16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训练过程中模型将从头实体的邻域内移除真实的尾实体，避免数据的不一致</a:t>
            </a:r>
          </a:p>
        </p:txBody>
      </p:sp>
    </p:spTree>
    <p:extLst>
      <p:ext uri="{BB962C8B-B14F-4D97-AF65-F5344CB8AC3E}">
        <p14:creationId xmlns:p14="http://schemas.microsoft.com/office/powerpoint/2010/main" val="135256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8220" y="136525"/>
            <a:ext cx="7882890" cy="119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30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论文工作成果</a:t>
            </a:r>
          </a:p>
          <a:p>
            <a:pPr marR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endParaRPr kumimoji="1" lang="zh-CN" altLang="en-US" sz="30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7040" y="1168400"/>
            <a:ext cx="4493538" cy="581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创新性的方法、技术和成果</a:t>
            </a:r>
            <a:endParaRPr lang="en-US" altLang="zh-CN" sz="2800" b="1" dirty="0">
              <a:solidFill>
                <a:srgbClr val="C0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349FCD-6EFD-3EF7-0314-ECBCDDF27ABB}"/>
              </a:ext>
            </a:extLst>
          </p:cNvPr>
          <p:cNvSpPr txBox="1"/>
          <p:nvPr/>
        </p:nvSpPr>
        <p:spPr>
          <a:xfrm>
            <a:off x="447040" y="1750162"/>
            <a:ext cx="7122160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24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sz="24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的自注意力机制进行了改造</a:t>
            </a:r>
            <a:endParaRPr lang="en-US" altLang="zh-CN" sz="24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局部领域结构信息和图路径相结合</a:t>
            </a:r>
            <a:endParaRPr lang="en-US" altLang="zh-CN" sz="24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4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关系特定的邻居实体信息构造</a:t>
            </a:r>
            <a:endParaRPr lang="en-US" altLang="zh-CN" sz="24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4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基于有偏随机游走的图路径采样方法</a:t>
            </a:r>
            <a:endParaRPr lang="en-US" altLang="zh-CN" sz="24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4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掩蔽实体关系预测任务平衡依赖</a:t>
            </a:r>
            <a:endParaRPr lang="en-US" altLang="zh-CN" sz="24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endParaRPr lang="en-US" altLang="zh-CN" sz="24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756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8220" y="136525"/>
            <a:ext cx="7882890" cy="616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30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论文后期工作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7040" y="1168400"/>
            <a:ext cx="1620957" cy="581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工作安排</a:t>
            </a:r>
            <a:endParaRPr lang="zh-CN" altLang="en-US" sz="2800" b="1" dirty="0">
              <a:solidFill>
                <a:srgbClr val="C00000"/>
              </a:solidFill>
              <a:uFillTx/>
              <a:latin typeface="微软雅黑" charset="0"/>
              <a:ea typeface="微软雅黑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4518049-0EF2-479C-9934-22785AD24D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431458"/>
              </p:ext>
            </p:extLst>
          </p:nvPr>
        </p:nvGraphicFramePr>
        <p:xfrm>
          <a:off x="2000250" y="2825750"/>
          <a:ext cx="7740650" cy="153121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35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51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098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179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开始时间</a:t>
                      </a: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结束时间</a:t>
                      </a: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工作内容</a:t>
                      </a:r>
                    </a:p>
                  </a:txBody>
                  <a:tcPr marL="68579" marR="68579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809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2024.03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2024.4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alt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撰写毕业论文</a:t>
                      </a:r>
                    </a:p>
                  </a:txBody>
                  <a:tcPr marL="68579" marR="68579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1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2024.04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2024.05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alt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完善毕业论文，准备毕业答辩</a:t>
                      </a:r>
                    </a:p>
                  </a:txBody>
                  <a:tcPr marL="68579" marR="68579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719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8220" y="136525"/>
            <a:ext cx="7882890" cy="616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30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尚存的问题及措施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60458" y="1771015"/>
            <a:ext cx="11871084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400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完善毕业论文</a:t>
            </a:r>
            <a:endParaRPr lang="en-US" altLang="zh-CN" sz="2400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400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准备毕业答辩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7040" y="1168400"/>
            <a:ext cx="3057247" cy="581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800" b="1" dirty="0">
                <a:solidFill>
                  <a:srgbClr val="C00000"/>
                </a:solidFill>
                <a:uFillTx/>
                <a:latin typeface="微软雅黑" charset="0"/>
                <a:ea typeface="微软雅黑" charset="0"/>
              </a:rPr>
              <a:t>后期工作关键问题</a:t>
            </a:r>
          </a:p>
        </p:txBody>
      </p:sp>
    </p:spTree>
    <p:extLst>
      <p:ext uri="{BB962C8B-B14F-4D97-AF65-F5344CB8AC3E}">
        <p14:creationId xmlns:p14="http://schemas.microsoft.com/office/powerpoint/2010/main" val="42364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5228" y="1900489"/>
            <a:ext cx="12186772" cy="1261018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lIns="91324" tIns="45679" rIns="91324" bIns="45679">
            <a:noAutofit/>
          </a:bodyPr>
          <a:lstStyle/>
          <a:p>
            <a:pPr algn="ctr" defTabSz="913130">
              <a:lnSpc>
                <a:spcPct val="130000"/>
              </a:lnSpc>
              <a:defRPr/>
            </a:pPr>
            <a:r>
              <a:rPr lang="zh-CN" altLang="en-US" sz="6000" b="1" dirty="0">
                <a:ln w="3175">
                  <a:solidFill>
                    <a:srgbClr val="C00000"/>
                  </a:solidFill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请各位评委老师批评指正</a:t>
            </a:r>
            <a:endParaRPr lang="en-US" altLang="zh-CN" sz="4000" b="1" dirty="0">
              <a:ln w="3175">
                <a:noFill/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30302" y="3175733"/>
            <a:ext cx="9931395" cy="45719"/>
          </a:xfrm>
          <a:prstGeom prst="rect">
            <a:avLst/>
          </a:prstGeom>
          <a:solidFill>
            <a:srgbClr val="000064"/>
          </a:solidFill>
          <a:ln w="0">
            <a:solidFill>
              <a:srgbClr val="0728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4" tIns="45679" rIns="91324" bIns="45679" rtlCol="0" anchor="ctr"/>
          <a:lstStyle/>
          <a:p>
            <a:pPr algn="ctr" defTabSz="456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65" dirty="0">
              <a:solidFill>
                <a:srgbClr val="183884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文本框 1"/>
          <p:cNvSpPr txBox="1"/>
          <p:nvPr/>
        </p:nvSpPr>
        <p:spPr>
          <a:xfrm>
            <a:off x="5229" y="5882871"/>
            <a:ext cx="12186771" cy="670037"/>
          </a:xfrm>
          <a:prstGeom prst="rect">
            <a:avLst/>
          </a:prstGeom>
          <a:noFill/>
        </p:spPr>
        <p:txBody>
          <a:bodyPr wrap="square" lIns="91324" tIns="45679" rIns="91324" bIns="45679" rtlCol="0">
            <a:spAutoFit/>
          </a:bodyPr>
          <a:lstStyle/>
          <a:p>
            <a:pPr algn="ctr" defTabSz="456565">
              <a:lnSpc>
                <a:spcPct val="130000"/>
              </a:lnSpc>
            </a:pP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04450" y="3329864"/>
            <a:ext cx="3057247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2800" b="1" dirty="0">
                <a:solidFill>
                  <a:srgbClr val="1838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硕士论文中期答辩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874081" y="4762564"/>
            <a:ext cx="4443844" cy="1120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algn="ctr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2800" b="1" dirty="0">
                <a:solidFill>
                  <a:srgbClr val="1838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r>
              <a:rPr kumimoji="1" lang="en-US" altLang="zh-CN" sz="2800" b="1" dirty="0">
                <a:solidFill>
                  <a:srgbClr val="1838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SY2121127</a:t>
            </a:r>
            <a:r>
              <a:rPr kumimoji="1" lang="zh-CN" altLang="en-US" sz="2800" b="1" dirty="0">
                <a:solidFill>
                  <a:srgbClr val="1838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朱桐</a:t>
            </a:r>
            <a:br>
              <a:rPr kumimoji="1" lang="en-US" altLang="zh-CN" sz="2800" b="1" dirty="0">
                <a:solidFill>
                  <a:srgbClr val="1838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zh-CN" altLang="en-US" sz="2800" b="1" dirty="0">
                <a:solidFill>
                  <a:srgbClr val="1838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指导老师：谭火彬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4471035" y="1150618"/>
            <a:ext cx="3249930" cy="6477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4800" b="1" kern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</a:t>
            </a:r>
            <a:r>
              <a:rPr lang="en-US" altLang="zh-CN" sz="4800" b="1" kern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4800" b="1" kern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录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2127780" y="4410129"/>
            <a:ext cx="6272370" cy="6479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 lang="zh-CN" altLang="en-US" sz="3200" b="1" kern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</a:lstStyle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19286" y="2390906"/>
            <a:ext cx="9522240" cy="4038445"/>
            <a:chOff x="865080" y="2270341"/>
            <a:chExt cx="9522240" cy="4038445"/>
          </a:xfrm>
        </p:grpSpPr>
        <p:grpSp>
          <p:nvGrpSpPr>
            <p:cNvPr id="29" name="组合 28"/>
            <p:cNvGrpSpPr/>
            <p:nvPr/>
          </p:nvGrpSpPr>
          <p:grpSpPr>
            <a:xfrm>
              <a:off x="865080" y="2290125"/>
              <a:ext cx="2339102" cy="1857245"/>
              <a:chOff x="1779480" y="2458291"/>
              <a:chExt cx="2339102" cy="1857245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2386218" y="2458291"/>
                <a:ext cx="1125614" cy="1125737"/>
              </a:xfrm>
              <a:prstGeom prst="ellipse">
                <a:avLst/>
              </a:prstGeom>
              <a:solidFill>
                <a:srgbClr val="145396"/>
              </a:solidFill>
              <a:ln>
                <a:noFill/>
              </a:ln>
              <a:effectLst>
                <a:outerShdw blurRad="1016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1779480" y="3792316"/>
                <a:ext cx="23391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en-US" sz="2800" b="1" kern="100" dirty="0">
                    <a:solidFill>
                      <a:srgbClr val="14539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课题背景介绍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2534061" y="2666579"/>
                <a:ext cx="832280" cy="723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1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4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983728" y="2290125"/>
              <a:ext cx="2339102" cy="1857245"/>
              <a:chOff x="1779480" y="2458291"/>
              <a:chExt cx="2339102" cy="185724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2386218" y="2458291"/>
                <a:ext cx="1125614" cy="1125737"/>
              </a:xfrm>
              <a:prstGeom prst="ellipse">
                <a:avLst/>
              </a:prstGeom>
              <a:solidFill>
                <a:srgbClr val="145396"/>
              </a:solidFill>
              <a:ln>
                <a:noFill/>
              </a:ln>
              <a:effectLst>
                <a:outerShdw blurRad="1016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1779480" y="3792316"/>
                <a:ext cx="23391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en-US" sz="2800" b="1" kern="100" dirty="0">
                    <a:solidFill>
                      <a:srgbClr val="14539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论文工作进展</a:t>
                </a: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2534061" y="2666579"/>
                <a:ext cx="832280" cy="723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1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4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6987355" y="2270341"/>
              <a:ext cx="2339102" cy="1857245"/>
              <a:chOff x="1779479" y="2458291"/>
              <a:chExt cx="2339102" cy="1857245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2386218" y="2458291"/>
                <a:ext cx="1125614" cy="1125737"/>
              </a:xfrm>
              <a:prstGeom prst="ellipse">
                <a:avLst/>
              </a:prstGeom>
              <a:solidFill>
                <a:srgbClr val="145396"/>
              </a:solidFill>
              <a:ln>
                <a:noFill/>
              </a:ln>
              <a:effectLst>
                <a:outerShdw blurRad="1016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779479" y="3792316"/>
                <a:ext cx="23391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en-US" sz="2800" b="1" kern="100" dirty="0">
                    <a:solidFill>
                      <a:srgbClr val="14539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论文工作成果</a:t>
                </a: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2534061" y="2666579"/>
                <a:ext cx="832280" cy="723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1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4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62801" y="4410129"/>
              <a:ext cx="2339102" cy="1857245"/>
              <a:chOff x="1779477" y="2458291"/>
              <a:chExt cx="2339102" cy="1857245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2386218" y="2458291"/>
                <a:ext cx="1125614" cy="1125737"/>
              </a:xfrm>
              <a:prstGeom prst="ellipse">
                <a:avLst/>
              </a:prstGeom>
              <a:solidFill>
                <a:srgbClr val="145396"/>
              </a:solidFill>
              <a:ln>
                <a:noFill/>
              </a:ln>
              <a:effectLst>
                <a:outerShdw blurRad="1016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1779477" y="3792316"/>
                <a:ext cx="23391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en-US" sz="2800" b="1" kern="100" dirty="0">
                    <a:solidFill>
                      <a:srgbClr val="14539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后期工作安排</a:t>
                </a: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2534061" y="2666579"/>
                <a:ext cx="832280" cy="723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1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4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5202610" y="4451541"/>
              <a:ext cx="3057247" cy="1857245"/>
              <a:chOff x="1420405" y="2458291"/>
              <a:chExt cx="3057247" cy="1857245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2386218" y="2458291"/>
                <a:ext cx="1125614" cy="1125737"/>
              </a:xfrm>
              <a:prstGeom prst="ellipse">
                <a:avLst/>
              </a:prstGeom>
              <a:solidFill>
                <a:srgbClr val="145396"/>
              </a:solidFill>
              <a:ln>
                <a:noFill/>
              </a:ln>
              <a:effectLst>
                <a:outerShdw blurRad="1016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1420405" y="3792316"/>
                <a:ext cx="30572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en-US" sz="2800" b="1" kern="100" dirty="0">
                    <a:solidFill>
                      <a:srgbClr val="14539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尚存的问题及措施</a:t>
                </a: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2534061" y="2666579"/>
                <a:ext cx="832280" cy="723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1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05</a:t>
                </a:r>
                <a:endParaRPr lang="zh-CN" altLang="en-US" sz="4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9555040" y="4659829"/>
              <a:ext cx="832280" cy="72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4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8220" y="136525"/>
            <a:ext cx="7882890" cy="119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30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课题背景介绍</a:t>
            </a:r>
          </a:p>
          <a:p>
            <a:pPr marR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endParaRPr kumimoji="1" lang="zh-CN" altLang="en-US" sz="30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29508" y="2228215"/>
            <a:ext cx="5548192" cy="3454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传统知识图谱补全方法</a:t>
            </a:r>
            <a:endParaRPr lang="en-US" altLang="zh-CN" sz="24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00430" lvl="2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000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独立研究知识图谱的三元组，忽略了知识图谱的图结构</a:t>
            </a:r>
            <a:endParaRPr lang="en-US" altLang="zh-CN" sz="2000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3230" lvl="1" indent="-443230" algn="l" fontAlgn="base">
              <a:lnSpc>
                <a:spcPct val="150000"/>
              </a:lnSpc>
              <a:buClr>
                <a:srgbClr val="183884"/>
              </a:buClr>
              <a:buSzTx/>
              <a:buFont typeface="Wingdings" panose="05000000000000000000" pitchFamily="2" charset="2"/>
              <a:buChar char="Q"/>
            </a:pPr>
            <a:r>
              <a:rPr lang="zh-CN" altLang="en-US" sz="24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基于图神经网络的方法 </a:t>
            </a:r>
          </a:p>
          <a:p>
            <a:pPr marL="900430" lvl="2" indent="-443230" algn="l" fontAlgn="base">
              <a:lnSpc>
                <a:spcPct val="150000"/>
              </a:lnSpc>
              <a:buClr>
                <a:srgbClr val="183884"/>
              </a:buClr>
              <a:buSzTx/>
              <a:buFont typeface="Wingdings" panose="05000000000000000000" pitchFamily="2" charset="2"/>
              <a:buChar char="Q"/>
            </a:pPr>
            <a:r>
              <a:rPr lang="zh-CN" altLang="en-US" sz="2000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网络结构较浅，限制了模型的表达能力。</a:t>
            </a:r>
            <a:endParaRPr lang="en-US" altLang="zh-CN" sz="2000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00430" lvl="2" indent="-443230" algn="l" fontAlgn="base">
              <a:lnSpc>
                <a:spcPct val="150000"/>
              </a:lnSpc>
              <a:buClr>
                <a:srgbClr val="183884"/>
              </a:buClr>
              <a:buSzTx/>
              <a:buFont typeface="Wingdings" panose="05000000000000000000" pitchFamily="2" charset="2"/>
              <a:buChar char="Q"/>
            </a:pPr>
            <a:r>
              <a:rPr lang="zh-CN" altLang="en-US" sz="2000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随着网络层数的提升会遭遇过度平滑的问题，缺乏利用长距离依赖的能力。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816090" y="1625600"/>
            <a:ext cx="1620957" cy="581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现存问题</a:t>
            </a:r>
            <a:endParaRPr lang="zh-CN" altLang="en-US" sz="2800" b="1" dirty="0">
              <a:solidFill>
                <a:srgbClr val="C00000"/>
              </a:solidFill>
              <a:uFillTx/>
              <a:latin typeface="微软雅黑" charset="0"/>
              <a:ea typeface="微软雅黑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CC7C7B-971C-2BB6-A4B7-BF88011D3A10}"/>
              </a:ext>
            </a:extLst>
          </p:cNvPr>
          <p:cNvSpPr txBox="1"/>
          <p:nvPr/>
        </p:nvSpPr>
        <p:spPr>
          <a:xfrm>
            <a:off x="2963407" y="1109355"/>
            <a:ext cx="6340197" cy="441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2000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本课题选题来源于实验室承担的</a:t>
            </a:r>
            <a:r>
              <a:rPr lang="zh-CN" altLang="en-US" sz="2000" kern="100" dirty="0">
                <a:solidFill>
                  <a:srgbClr val="14539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国家重点研发计划课题</a:t>
            </a:r>
            <a:endParaRPr kumimoji="1" lang="zh-CN" altLang="en-US" sz="2000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6ACEA0D-C6CA-CBBE-A123-B3BD4DEFD9E9}"/>
              </a:ext>
            </a:extLst>
          </p:cNvPr>
          <p:cNvGrpSpPr/>
          <p:nvPr/>
        </p:nvGrpSpPr>
        <p:grpSpPr>
          <a:xfrm>
            <a:off x="366551" y="2005757"/>
            <a:ext cx="5853090" cy="4715718"/>
            <a:chOff x="722151" y="1916481"/>
            <a:chExt cx="5853090" cy="4715718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916589A-34A0-6589-CCF9-EBD3C78FC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1135" y="1916481"/>
              <a:ext cx="2779744" cy="21012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4413EAA-EFF6-28FD-DCDA-67F1B81DE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151" y="4750885"/>
              <a:ext cx="1447975" cy="1447975"/>
            </a:xfrm>
            <a:prstGeom prst="rect">
              <a:avLst/>
            </a:prstGeom>
          </p:spPr>
        </p:pic>
        <p:cxnSp>
          <p:nvCxnSpPr>
            <p:cNvPr id="16" name="连接符: 肘形 15">
              <a:extLst>
                <a:ext uri="{FF2B5EF4-FFF2-40B4-BE49-F238E27FC236}">
                  <a16:creationId xmlns:a16="http://schemas.microsoft.com/office/drawing/2014/main" id="{6EF4004C-94A5-2C7C-1ECC-FB5D1DF29AA0}"/>
                </a:ext>
              </a:extLst>
            </p:cNvPr>
            <p:cNvCxnSpPr>
              <a:stCxn id="12" idx="2"/>
              <a:endCxn id="12" idx="0"/>
            </p:cNvCxnSpPr>
            <p:nvPr/>
          </p:nvCxnSpPr>
          <p:spPr>
            <a:xfrm rot="5400000" flipH="1">
              <a:off x="1760369" y="2967119"/>
              <a:ext cx="2101276" cy="12700"/>
            </a:xfrm>
            <a:prstGeom prst="bentConnector5">
              <a:avLst>
                <a:gd name="adj1" fmla="val -6044"/>
                <a:gd name="adj2" fmla="val -16456126"/>
                <a:gd name="adj3" fmla="val 112692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8B461A6-E8D8-FE37-EDFA-341B474701E3}"/>
                </a:ext>
              </a:extLst>
            </p:cNvPr>
            <p:cNvSpPr txBox="1"/>
            <p:nvPr/>
          </p:nvSpPr>
          <p:spPr>
            <a:xfrm>
              <a:off x="4216459" y="2668573"/>
              <a:ext cx="1446411" cy="3720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R="0" algn="l" defTabSz="914400" rtl="0" eaLnBrk="1" fontAlgn="base" latinLnBrk="0" hangingPunct="1">
                <a:lnSpc>
                  <a:spcPct val="125000"/>
                </a:lnSpc>
                <a:buClr>
                  <a:srgbClr val="183884"/>
                </a:buClr>
                <a:buSzPct val="100000"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知识图谱补全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B2D6C82-0A35-254C-29CF-7560F4345AFB}"/>
                </a:ext>
              </a:extLst>
            </p:cNvPr>
            <p:cNvSpPr txBox="1"/>
            <p:nvPr/>
          </p:nvSpPr>
          <p:spPr>
            <a:xfrm>
              <a:off x="882171" y="6260174"/>
              <a:ext cx="1524948" cy="372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l" defTabSz="914400" rtl="0" eaLnBrk="1" fontAlgn="base" latinLnBrk="0" hangingPunct="1">
                <a:lnSpc>
                  <a:spcPct val="125000"/>
                </a:lnSpc>
                <a:buClr>
                  <a:srgbClr val="183884"/>
                </a:buClr>
                <a:buSzPct val="100000"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问答系统</a:t>
              </a:r>
            </a:p>
          </p:txBody>
        </p:sp>
        <p:sp>
          <p:nvSpPr>
            <p:cNvPr id="31" name="箭头: 右 30">
              <a:extLst>
                <a:ext uri="{FF2B5EF4-FFF2-40B4-BE49-F238E27FC236}">
                  <a16:creationId xmlns:a16="http://schemas.microsoft.com/office/drawing/2014/main" id="{36D3F588-3DE8-68B7-6134-37FBB4DD889B}"/>
                </a:ext>
              </a:extLst>
            </p:cNvPr>
            <p:cNvSpPr/>
            <p:nvPr/>
          </p:nvSpPr>
          <p:spPr>
            <a:xfrm rot="5400000">
              <a:off x="3302000" y="4311296"/>
              <a:ext cx="196850" cy="14605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9A9312C3-82DF-3799-A24B-7F67C6837A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505" r="9865"/>
            <a:stretch/>
          </p:blipFill>
          <p:spPr>
            <a:xfrm>
              <a:off x="2587394" y="4815203"/>
              <a:ext cx="1659836" cy="1319338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0DAD2CA-42C5-CC25-90C0-03D7566C9E7D}"/>
                </a:ext>
              </a:extLst>
            </p:cNvPr>
            <p:cNvSpPr txBox="1"/>
            <p:nvPr/>
          </p:nvSpPr>
          <p:spPr>
            <a:xfrm>
              <a:off x="2895121" y="6259248"/>
              <a:ext cx="1524948" cy="372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l" defTabSz="914400" rtl="0" eaLnBrk="1" fontAlgn="base" latinLnBrk="0" hangingPunct="1">
                <a:lnSpc>
                  <a:spcPct val="125000"/>
                </a:lnSpc>
                <a:buClr>
                  <a:srgbClr val="183884"/>
                </a:buClr>
                <a:buSzPct val="100000"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推荐系统</a:t>
              </a:r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473146BC-64DC-B71A-7AEF-D9F76A891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13300" y="4725369"/>
              <a:ext cx="1533879" cy="1533879"/>
            </a:xfrm>
            <a:prstGeom prst="rect">
              <a:avLst/>
            </a:prstGeom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D8FE594-E3B9-5D5E-FF83-AFD28954C271}"/>
                </a:ext>
              </a:extLst>
            </p:cNvPr>
            <p:cNvSpPr txBox="1"/>
            <p:nvPr/>
          </p:nvSpPr>
          <p:spPr>
            <a:xfrm>
              <a:off x="5050293" y="6259248"/>
              <a:ext cx="1524948" cy="372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l" defTabSz="914400" rtl="0" eaLnBrk="1" fontAlgn="base" latinLnBrk="0" hangingPunct="1">
                <a:lnSpc>
                  <a:spcPct val="125000"/>
                </a:lnSpc>
                <a:buClr>
                  <a:srgbClr val="183884"/>
                </a:buClr>
                <a:buSzPct val="100000"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语义搜索</a:t>
              </a:r>
            </a:p>
          </p:txBody>
        </p: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80432E9D-DF15-6202-1E6F-F9941FA0A4FD}"/>
              </a:ext>
            </a:extLst>
          </p:cNvPr>
          <p:cNvCxnSpPr/>
          <p:nvPr/>
        </p:nvCxnSpPr>
        <p:spPr>
          <a:xfrm>
            <a:off x="6337300" y="1720850"/>
            <a:ext cx="0" cy="456728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34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8220" y="136525"/>
            <a:ext cx="7882890" cy="119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30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课题背景介绍</a:t>
            </a:r>
          </a:p>
          <a:p>
            <a:pPr marR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endParaRPr kumimoji="1" lang="zh-CN" altLang="en-US" sz="30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7040" y="1168400"/>
            <a:ext cx="2339102" cy="581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800" b="1" dirty="0">
                <a:solidFill>
                  <a:srgbClr val="C00000"/>
                </a:solidFill>
                <a:uFillTx/>
                <a:latin typeface="微软雅黑" charset="0"/>
                <a:ea typeface="微软雅黑" charset="0"/>
              </a:rPr>
              <a:t>课题研究内容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722033-831A-3673-F83F-E77561AAE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50" y="1826298"/>
            <a:ext cx="10854748" cy="4215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355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8220" y="136525"/>
            <a:ext cx="7882890" cy="616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30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论文工作进展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7040" y="1168400"/>
            <a:ext cx="3057247" cy="581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开题报告工作计划</a:t>
            </a:r>
            <a:endParaRPr lang="zh-CN" altLang="en-US" sz="2800" b="1" dirty="0">
              <a:solidFill>
                <a:srgbClr val="C00000"/>
              </a:solidFill>
              <a:uFillTx/>
              <a:latin typeface="微软雅黑" charset="0"/>
              <a:ea typeface="微软雅黑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4A23B86-5648-9FDC-7CE1-CAC2DF2A9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228254"/>
              </p:ext>
            </p:extLst>
          </p:nvPr>
        </p:nvGraphicFramePr>
        <p:xfrm>
          <a:off x="2241550" y="2011108"/>
          <a:ext cx="7740650" cy="397694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35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51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098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2983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开始时间</a:t>
                      </a: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结束时间</a:t>
                      </a: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工作内容</a:t>
                      </a:r>
                    </a:p>
                  </a:txBody>
                  <a:tcPr marL="68579" marR="68579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57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2022.08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2022.10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对课题的研究背景进行调研，确定题目以及使用的算法方向，进行可行性分析</a:t>
                      </a:r>
                    </a:p>
                  </a:txBody>
                  <a:tcPr marL="68579" marR="68579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1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2022.09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2022.10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撰写文献综述及开题报告</a:t>
                      </a:r>
                    </a:p>
                  </a:txBody>
                  <a:tcPr marL="68579" marR="68579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757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2022.10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2024.04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设计具体方法，在目前主流的开源数据集上评估，设计实验方案，与其他方法进行对比</a:t>
                      </a:r>
                    </a:p>
                  </a:txBody>
                  <a:tcPr marL="68579" marR="68579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57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2024.02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2024.03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整合实验进度，对当前阶段成果进行分析，确定下一步安排，撰写中期报告</a:t>
                      </a:r>
                    </a:p>
                  </a:txBody>
                  <a:tcPr marL="68579" marR="68579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1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2024.03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2024.05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撰写毕业论文，准备毕业答辩</a:t>
                      </a:r>
                    </a:p>
                  </a:txBody>
                  <a:tcPr marL="68579" marR="68579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505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8220" y="136525"/>
            <a:ext cx="7882890" cy="616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30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论文工作进展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7040" y="1168400"/>
            <a:ext cx="2339102" cy="581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实际进展情况</a:t>
            </a:r>
            <a:endParaRPr lang="zh-CN" altLang="en-US" sz="2800" b="1" dirty="0">
              <a:solidFill>
                <a:srgbClr val="C00000"/>
              </a:solidFill>
              <a:uFillTx/>
              <a:latin typeface="微软雅黑" charset="0"/>
              <a:ea typeface="微软雅黑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E4926C-5A40-0FB1-9E23-796485C34F4E}"/>
              </a:ext>
            </a:extLst>
          </p:cNvPr>
          <p:cNvSpPr txBox="1"/>
          <p:nvPr/>
        </p:nvSpPr>
        <p:spPr>
          <a:xfrm>
            <a:off x="447040" y="1898015"/>
            <a:ext cx="9789160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课题研究背景的调研、研究文献的调研、可行性分析、算法方向的确定、基于语义分层补全方法的设计均已完成。</a:t>
            </a:r>
          </a:p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公开数据集上进行实验评估、结果的分析与对比已基本完成。</a:t>
            </a:r>
          </a:p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论文的文献综述与开题报告等文档撰写工作已经结束。同时，论文初稿也已完成。</a:t>
            </a:r>
          </a:p>
        </p:txBody>
      </p:sp>
    </p:spTree>
    <p:extLst>
      <p:ext uri="{BB962C8B-B14F-4D97-AF65-F5344CB8AC3E}">
        <p14:creationId xmlns:p14="http://schemas.microsoft.com/office/powerpoint/2010/main" val="126051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8220" y="136525"/>
            <a:ext cx="7882890" cy="119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30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论文工作成果</a:t>
            </a:r>
          </a:p>
          <a:p>
            <a:pPr marR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endParaRPr kumimoji="1" lang="zh-CN" altLang="en-US" sz="30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2440" y="4019550"/>
            <a:ext cx="2308860" cy="581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解决方案</a:t>
            </a:r>
            <a:endParaRPr lang="en-US" altLang="zh-CN" sz="2800" b="1" dirty="0">
              <a:solidFill>
                <a:srgbClr val="C00000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" name="图片 5">
            <a:extLst>
              <a:ext uri="{FF2B5EF4-FFF2-40B4-BE49-F238E27FC236}">
                <a16:creationId xmlns:a16="http://schemas.microsoft.com/office/drawing/2014/main" id="{EB2B4915-D799-5301-00F8-1FAB0315B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25"/>
          <a:stretch/>
        </p:blipFill>
        <p:spPr bwMode="auto">
          <a:xfrm>
            <a:off x="5537200" y="784111"/>
            <a:ext cx="6583004" cy="599062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4B160B-3B7D-AB4E-704F-7C2B25664A93}"/>
              </a:ext>
            </a:extLst>
          </p:cNvPr>
          <p:cNvSpPr txBox="1"/>
          <p:nvPr/>
        </p:nvSpPr>
        <p:spPr>
          <a:xfrm>
            <a:off x="472440" y="4601312"/>
            <a:ext cx="7185660" cy="966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基于邻域感知的</a:t>
            </a:r>
            <a:r>
              <a:rPr lang="en-US" altLang="zh-CN" sz="20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Transformer</a:t>
            </a:r>
            <a:r>
              <a:rPr lang="zh-CN" altLang="en-US" sz="20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模型</a:t>
            </a:r>
            <a:r>
              <a:rPr lang="en-US" altLang="zh-CN" sz="20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NATLP</a:t>
            </a:r>
          </a:p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endParaRPr lang="zh-CN" altLang="en-US" sz="2800" b="1" dirty="0">
              <a:solidFill>
                <a:srgbClr val="C00000"/>
              </a:solidFill>
              <a:uFillTx/>
              <a:latin typeface="微软雅黑" charset="0"/>
              <a:ea typeface="微软雅黑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51C33F-A5D7-B872-27BF-A85C8523B0ED}"/>
              </a:ext>
            </a:extLst>
          </p:cNvPr>
          <p:cNvSpPr txBox="1"/>
          <p:nvPr/>
        </p:nvSpPr>
        <p:spPr>
          <a:xfrm>
            <a:off x="294640" y="1459097"/>
            <a:ext cx="5090160" cy="175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3230" lvl="1" indent="-443230" algn="l" fontAlgn="base">
              <a:lnSpc>
                <a:spcPct val="150000"/>
              </a:lnSpc>
              <a:buClr>
                <a:srgbClr val="183884"/>
              </a:buClr>
              <a:buSzTx/>
              <a:buFont typeface="Wingdings" panose="05000000000000000000" pitchFamily="2" charset="2"/>
              <a:buChar char="Q"/>
            </a:pP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现存的问题 </a:t>
            </a:r>
          </a:p>
          <a:p>
            <a:pPr marL="900430" lvl="2" indent="-443230" algn="l" fontAlgn="base">
              <a:lnSpc>
                <a:spcPct val="150000"/>
              </a:lnSpc>
              <a:buClr>
                <a:srgbClr val="183884"/>
              </a:buClr>
              <a:buSzTx/>
              <a:buFont typeface="Wingdings" panose="05000000000000000000" pitchFamily="2" charset="2"/>
              <a:buChar char="Q"/>
            </a:pPr>
            <a:r>
              <a:rPr lang="zh-CN" altLang="en-US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邻居节点之间的相互关联被忽略。</a:t>
            </a:r>
            <a:endParaRPr lang="en-US" altLang="zh-CN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00430" lvl="2" indent="-443230" algn="l" fontAlgn="base">
              <a:lnSpc>
                <a:spcPct val="150000"/>
              </a:lnSpc>
              <a:buClr>
                <a:srgbClr val="183884"/>
              </a:buClr>
              <a:buSzTx/>
              <a:buFont typeface="Wingdings" panose="05000000000000000000" pitchFamily="2" charset="2"/>
              <a:buChar char="Q"/>
            </a:pPr>
            <a:r>
              <a:rPr lang="zh-CN" altLang="en-US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模型的表达能力不足。</a:t>
            </a:r>
            <a:endParaRPr lang="en-US" altLang="zh-CN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00430" lvl="2" indent="-443230" algn="l" fontAlgn="base">
              <a:lnSpc>
                <a:spcPct val="150000"/>
              </a:lnSpc>
              <a:buClr>
                <a:srgbClr val="183884"/>
              </a:buClr>
              <a:buSzTx/>
              <a:buFont typeface="Wingdings" panose="05000000000000000000" pitchFamily="2" charset="2"/>
              <a:buChar char="Q"/>
            </a:pPr>
            <a:r>
              <a:rPr lang="en-US" altLang="zh-CN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网络无法编码图结构</a:t>
            </a:r>
          </a:p>
        </p:txBody>
      </p:sp>
    </p:spTree>
    <p:extLst>
      <p:ext uri="{BB962C8B-B14F-4D97-AF65-F5344CB8AC3E}">
        <p14:creationId xmlns:p14="http://schemas.microsoft.com/office/powerpoint/2010/main" val="86610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8220" y="136525"/>
            <a:ext cx="7882890" cy="119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30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论文工作成果</a:t>
            </a:r>
          </a:p>
          <a:p>
            <a:pPr marR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endParaRPr kumimoji="1" lang="zh-CN" altLang="en-US" sz="30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7040" y="1168400"/>
            <a:ext cx="2981970" cy="581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解决方案</a:t>
            </a:r>
            <a:r>
              <a:rPr lang="en-US" altLang="zh-CN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-NATLP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B1F1F1-AB0B-8496-149C-ABCF590AEA13}"/>
              </a:ext>
            </a:extLst>
          </p:cNvPr>
          <p:cNvSpPr txBox="1"/>
          <p:nvPr/>
        </p:nvSpPr>
        <p:spPr>
          <a:xfrm>
            <a:off x="447040" y="1750162"/>
            <a:ext cx="7185660" cy="441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000" b="1" dirty="0">
                <a:solidFill>
                  <a:srgbClr val="C00000"/>
                </a:solidFill>
                <a:uFillTx/>
                <a:latin typeface="微软雅黑" charset="0"/>
                <a:ea typeface="微软雅黑" charset="0"/>
              </a:rPr>
              <a:t>关系特定的邻居实体信息构造</a:t>
            </a:r>
            <a:endParaRPr lang="zh-CN" altLang="en-US" sz="2800" b="1" dirty="0">
              <a:solidFill>
                <a:srgbClr val="C00000"/>
              </a:solidFill>
              <a:uFillTx/>
              <a:latin typeface="微软雅黑" charset="0"/>
              <a:ea typeface="微软雅黑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40A851-B825-792A-ABEB-F1674AEFE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" y="2266040"/>
            <a:ext cx="7356793" cy="43584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996EA1-6121-F3F4-C007-7BB0650916CA}"/>
              </a:ext>
            </a:extLst>
          </p:cNvPr>
          <p:cNvSpPr txBox="1"/>
          <p:nvPr/>
        </p:nvSpPr>
        <p:spPr>
          <a:xfrm>
            <a:off x="8355013" y="2752170"/>
            <a:ext cx="3709987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通过二维卷积增加实体和关系之间的交互。</a:t>
            </a:r>
          </a:p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生成关系特定参数建模关系对于实体消息传递的影响。</a:t>
            </a:r>
          </a:p>
        </p:txBody>
      </p:sp>
    </p:spTree>
    <p:extLst>
      <p:ext uri="{BB962C8B-B14F-4D97-AF65-F5344CB8AC3E}">
        <p14:creationId xmlns:p14="http://schemas.microsoft.com/office/powerpoint/2010/main" val="340324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8220" y="136525"/>
            <a:ext cx="7882890" cy="119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30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论文工作成果</a:t>
            </a:r>
          </a:p>
          <a:p>
            <a:pPr marR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endParaRPr kumimoji="1" lang="zh-CN" altLang="en-US" sz="30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7040" y="1168400"/>
            <a:ext cx="2981970" cy="581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解决方案</a:t>
            </a:r>
            <a:r>
              <a:rPr lang="en-US" altLang="zh-CN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-NATLP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B1F1F1-AB0B-8496-149C-ABCF590AEA13}"/>
              </a:ext>
            </a:extLst>
          </p:cNvPr>
          <p:cNvSpPr txBox="1"/>
          <p:nvPr/>
        </p:nvSpPr>
        <p:spPr>
          <a:xfrm>
            <a:off x="447040" y="1750162"/>
            <a:ext cx="7185660" cy="441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000" b="1" dirty="0">
                <a:solidFill>
                  <a:srgbClr val="C00000"/>
                </a:solidFill>
                <a:uFillTx/>
                <a:latin typeface="微软雅黑" charset="0"/>
                <a:ea typeface="微软雅黑" charset="0"/>
              </a:rPr>
              <a:t>邻域感知</a:t>
            </a:r>
            <a:r>
              <a:rPr lang="en-US" altLang="zh-CN" sz="2000" b="1" dirty="0">
                <a:solidFill>
                  <a:srgbClr val="C00000"/>
                </a:solidFill>
                <a:uFillTx/>
                <a:latin typeface="微软雅黑" charset="0"/>
                <a:ea typeface="微软雅黑" charset="0"/>
              </a:rPr>
              <a:t>Transformer</a:t>
            </a:r>
            <a:r>
              <a:rPr lang="zh-CN" altLang="en-US" sz="2000" b="1" dirty="0">
                <a:solidFill>
                  <a:srgbClr val="C00000"/>
                </a:solidFill>
                <a:uFillTx/>
                <a:latin typeface="微软雅黑" charset="0"/>
                <a:ea typeface="微软雅黑" charset="0"/>
              </a:rPr>
              <a:t>模块</a:t>
            </a:r>
            <a:endParaRPr lang="zh-CN" altLang="en-US" sz="2800" b="1" dirty="0">
              <a:solidFill>
                <a:srgbClr val="C00000"/>
              </a:solidFill>
              <a:uFillTx/>
              <a:latin typeface="微软雅黑" charset="0"/>
              <a:ea typeface="微软雅黑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D583C5-74EA-5AE5-40F1-F1BA0D07D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750" y="2212571"/>
            <a:ext cx="6133000" cy="15311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E6E4D90-97AE-052A-1092-96ADAE75F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781" y="3987800"/>
            <a:ext cx="8286233" cy="174731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610AC4F-B4C4-A32E-B31D-61427D1567CE}"/>
              </a:ext>
            </a:extLst>
          </p:cNvPr>
          <p:cNvSpPr txBox="1"/>
          <p:nvPr/>
        </p:nvSpPr>
        <p:spPr>
          <a:xfrm>
            <a:off x="1150679" y="2813787"/>
            <a:ext cx="3478471" cy="4069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lang="zh-CN" altLang="en-US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基于节点间最短距离的偏置项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40B23CF-01D2-E0EA-EE72-BF6A4A7E515F}"/>
              </a:ext>
            </a:extLst>
          </p:cNvPr>
          <p:cNvSpPr txBox="1"/>
          <p:nvPr/>
        </p:nvSpPr>
        <p:spPr>
          <a:xfrm>
            <a:off x="1150679" y="4616474"/>
            <a:ext cx="3478471" cy="4069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lang="zh-CN" altLang="en-US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基于节点间度数的偏置项</a:t>
            </a:r>
          </a:p>
        </p:txBody>
      </p:sp>
    </p:spTree>
    <p:extLst>
      <p:ext uri="{BB962C8B-B14F-4D97-AF65-F5344CB8AC3E}">
        <p14:creationId xmlns:p14="http://schemas.microsoft.com/office/powerpoint/2010/main" val="380806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RmNWY1YzU5ZGY5YmY2ZWQxOTE5YmJhMGIyMDM2MGM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marL="443230" marR="0" lvl="1" indent="-443230" algn="l" defTabSz="914400" rtl="0" eaLnBrk="1" fontAlgn="base" latinLnBrk="0" hangingPunct="1">
          <a:lnSpc>
            <a:spcPct val="125000"/>
          </a:lnSpc>
          <a:buClr>
            <a:srgbClr val="183884"/>
          </a:buClr>
          <a:buSzPct val="100000"/>
          <a:buFont typeface="Wingdings" panose="05000000000000000000" pitchFamily="2" charset="2"/>
          <a:buChar char="Q"/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1248</Words>
  <Application>Microsoft Office PowerPoint</Application>
  <PresentationFormat>宽屏</PresentationFormat>
  <Paragraphs>155</Paragraphs>
  <Slides>18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宋体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会议及活动管理</dc:title>
  <dc:creator>王子琦</dc:creator>
  <cp:lastModifiedBy>瀛 煜</cp:lastModifiedBy>
  <cp:revision>1545</cp:revision>
  <dcterms:created xsi:type="dcterms:W3CDTF">2023-05-24T02:47:10Z</dcterms:created>
  <dcterms:modified xsi:type="dcterms:W3CDTF">2024-03-28T14:08:21Z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2052-5.4.1.7920</vt:lpwstr>
  </property>
  <property fmtid="{D5CDD505-2E9C-101B-9397-08002B2CF9AE}" pid="3" name="ICV">
    <vt:lpwstr>A697EDA4BAF248733B1D6264C59E9966_43</vt:lpwstr>
  </property>
</Properties>
</file>